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6"/>
  </p:notesMasterIdLst>
  <p:sldIdLst>
    <p:sldId id="256" r:id="rId2"/>
    <p:sldId id="257" r:id="rId3"/>
    <p:sldId id="258" r:id="rId4"/>
    <p:sldId id="259" r:id="rId5"/>
  </p:sldIdLst>
  <p:sldSz cx="77724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927"/>
    <p:restoredTop sz="77370"/>
  </p:normalViewPr>
  <p:slideViewPr>
    <p:cSldViewPr snapToGrid="0" snapToObjects="1">
      <p:cViewPr>
        <p:scale>
          <a:sx n="72" d="100"/>
          <a:sy n="72" d="100"/>
        </p:scale>
        <p:origin x="26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7CF22-2858-5C41-90E2-B8C7C3DEBBFE}" type="datetimeFigureOut">
              <a:rPr lang="en-US" smtClean="0"/>
              <a:t>5/12/18</a:t>
            </a:fld>
            <a:endParaRPr lang="en-US"/>
          </a:p>
        </p:txBody>
      </p:sp>
      <p:sp>
        <p:nvSpPr>
          <p:cNvPr id="4" name="Slide Image Placeholder 3"/>
          <p:cNvSpPr>
            <a:spLocks noGrp="1" noRot="1" noChangeAspect="1"/>
          </p:cNvSpPr>
          <p:nvPr>
            <p:ph type="sldImg" idx="2"/>
          </p:nvPr>
        </p:nvSpPr>
        <p:spPr>
          <a:xfrm>
            <a:off x="1971675" y="1143000"/>
            <a:ext cx="29146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399E0C-6D4C-1F48-BECD-D6B6D136E3B5}" type="slidenum">
              <a:rPr lang="en-US" smtClean="0"/>
              <a:t>‹#›</a:t>
            </a:fld>
            <a:endParaRPr lang="en-US"/>
          </a:p>
        </p:txBody>
      </p:sp>
    </p:spTree>
    <p:extLst>
      <p:ext uri="{BB962C8B-B14F-4D97-AF65-F5344CB8AC3E}">
        <p14:creationId xmlns:p14="http://schemas.microsoft.com/office/powerpoint/2010/main" val="624940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a:t>
            </a:r>
            <a:r>
              <a:rPr lang="en-US" b="1" i="1" dirty="0" smtClean="0"/>
              <a:t>S</a:t>
            </a:r>
            <a:r>
              <a:rPr lang="en-US" altLang="zh-CN" b="1" i="1" dirty="0" smtClean="0"/>
              <a:t>1</a:t>
            </a:r>
            <a:r>
              <a:rPr lang="en-US" b="1" dirty="0" smtClean="0"/>
              <a:t>. </a:t>
            </a:r>
            <a:r>
              <a:rPr lang="en-US" b="1" dirty="0" smtClean="0"/>
              <a:t>t-SNE results for brain dataset 1. </a:t>
            </a:r>
            <a:r>
              <a:rPr lang="en-US" dirty="0" smtClean="0"/>
              <a:t>(A)</a:t>
            </a:r>
            <a:r>
              <a:rPr lang="en-US" baseline="0" dirty="0" smtClean="0"/>
              <a:t> </a:t>
            </a:r>
            <a:r>
              <a:rPr lang="en-US" dirty="0" smtClean="0"/>
              <a:t>t-SNE results on normalized and scaled gene matrix, using variable genes.</a:t>
            </a:r>
            <a:r>
              <a:rPr lang="en-US" baseline="0" dirty="0" smtClean="0"/>
              <a:t> (B) </a:t>
            </a:r>
            <a:r>
              <a:rPr lang="en-US" dirty="0" smtClean="0"/>
              <a:t>t-SNE results on master</a:t>
            </a:r>
            <a:r>
              <a:rPr lang="en-US" baseline="0" dirty="0" smtClean="0"/>
              <a:t> regulator (MR) </a:t>
            </a:r>
            <a:r>
              <a:rPr lang="en-US" dirty="0" smtClean="0"/>
              <a:t>matrix, generated</a:t>
            </a:r>
            <a:r>
              <a:rPr lang="en-US" baseline="0" dirty="0" smtClean="0"/>
              <a:t> from single regulon without target pruning. </a:t>
            </a:r>
            <a:r>
              <a:rPr lang="de-DE" baseline="0" dirty="0" smtClean="0"/>
              <a:t>(C) </a:t>
            </a:r>
            <a:r>
              <a:rPr lang="en-US" dirty="0" smtClean="0"/>
              <a:t>t-SNE results on </a:t>
            </a:r>
            <a:r>
              <a:rPr lang="en-US" baseline="0" dirty="0" smtClean="0"/>
              <a:t>MR </a:t>
            </a:r>
            <a:r>
              <a:rPr lang="en-US" dirty="0" smtClean="0"/>
              <a:t>matrix, generated</a:t>
            </a:r>
            <a:r>
              <a:rPr lang="en-US" baseline="0" dirty="0" smtClean="0"/>
              <a:t> from single regulon with target pruning. </a:t>
            </a:r>
            <a:r>
              <a:rPr lang="de-DE" baseline="0" dirty="0" smtClean="0"/>
              <a:t>(D) </a:t>
            </a:r>
            <a:r>
              <a:rPr lang="en-US" dirty="0" smtClean="0"/>
              <a:t>t-SNE results on </a:t>
            </a:r>
            <a:r>
              <a:rPr lang="en-US" baseline="0" dirty="0" smtClean="0"/>
              <a:t>MR </a:t>
            </a:r>
            <a:r>
              <a:rPr lang="en-US" dirty="0" smtClean="0"/>
              <a:t>matrix, generated</a:t>
            </a:r>
            <a:r>
              <a:rPr lang="en-US" baseline="0" dirty="0" smtClean="0"/>
              <a:t> from multiple regulons with target pruning. It suggests that target pruning is a key step for re-capturing cell-type heterogeneity.</a:t>
            </a:r>
            <a:endParaRPr lang="en-US" dirty="0" smtClean="0"/>
          </a:p>
          <a:p>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1</a:t>
            </a:fld>
            <a:endParaRPr lang="en-US"/>
          </a:p>
        </p:txBody>
      </p:sp>
    </p:spTree>
    <p:extLst>
      <p:ext uri="{BB962C8B-B14F-4D97-AF65-F5344CB8AC3E}">
        <p14:creationId xmlns:p14="http://schemas.microsoft.com/office/powerpoint/2010/main" val="25608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S2</a:t>
            </a:r>
            <a:r>
              <a:rPr lang="en-US" b="1" dirty="0" smtClean="0"/>
              <a:t>.  Elbow plots from</a:t>
            </a:r>
            <a:r>
              <a:rPr lang="en-US" b="1" baseline="0" dirty="0" smtClean="0"/>
              <a:t> PCA</a:t>
            </a:r>
            <a:r>
              <a:rPr lang="en-US" b="1" dirty="0" smtClean="0"/>
              <a:t> for brain dataset 1. </a:t>
            </a:r>
            <a:r>
              <a:rPr lang="en-US" dirty="0" smtClean="0"/>
              <a:t>(A)</a:t>
            </a:r>
            <a:r>
              <a:rPr lang="en-US" baseline="0" dirty="0" smtClean="0"/>
              <a:t> e</a:t>
            </a:r>
            <a:r>
              <a:rPr lang="en-US" dirty="0" smtClean="0"/>
              <a:t>lbow plot from PCA showing the percentage</a:t>
            </a:r>
            <a:r>
              <a:rPr lang="en-US" baseline="0" dirty="0" smtClean="0"/>
              <a:t> of variances explained by each principle component (PC) </a:t>
            </a:r>
            <a:r>
              <a:rPr lang="en-US" dirty="0" smtClean="0"/>
              <a:t>on normalized and scaled gene matrix, using variable genes.</a:t>
            </a:r>
            <a:r>
              <a:rPr lang="en-US" baseline="0" dirty="0" smtClean="0"/>
              <a:t> (B) e</a:t>
            </a:r>
            <a:r>
              <a:rPr lang="en-US" dirty="0" smtClean="0"/>
              <a:t>lbow plot from PCA on master</a:t>
            </a:r>
            <a:r>
              <a:rPr lang="en-US" baseline="0" dirty="0" smtClean="0"/>
              <a:t> regulator (MR) </a:t>
            </a:r>
            <a:r>
              <a:rPr lang="en-US" dirty="0" smtClean="0"/>
              <a:t>matrix, generated</a:t>
            </a:r>
            <a:r>
              <a:rPr lang="en-US" baseline="0" dirty="0" smtClean="0"/>
              <a:t> from single regulon without target pruning. </a:t>
            </a:r>
            <a:r>
              <a:rPr lang="de-DE" baseline="0" dirty="0" smtClean="0"/>
              <a:t>(C) </a:t>
            </a:r>
            <a:r>
              <a:rPr lang="en-US" baseline="0" dirty="0" smtClean="0"/>
              <a:t>e</a:t>
            </a:r>
            <a:r>
              <a:rPr lang="en-US" dirty="0" smtClean="0"/>
              <a:t>lbow plot from PCA  on </a:t>
            </a:r>
            <a:r>
              <a:rPr lang="en-US" baseline="0" dirty="0" smtClean="0"/>
              <a:t>MR </a:t>
            </a:r>
            <a:r>
              <a:rPr lang="en-US" dirty="0" smtClean="0"/>
              <a:t>matrix, generated</a:t>
            </a:r>
            <a:r>
              <a:rPr lang="en-US" baseline="0" dirty="0" smtClean="0"/>
              <a:t> from single regulon with target pruning. </a:t>
            </a:r>
            <a:r>
              <a:rPr lang="de-DE" baseline="0" dirty="0" smtClean="0"/>
              <a:t>(D) </a:t>
            </a:r>
            <a:r>
              <a:rPr lang="en-US" baseline="0" dirty="0" smtClean="0"/>
              <a:t>e</a:t>
            </a:r>
            <a:r>
              <a:rPr lang="en-US" dirty="0" smtClean="0"/>
              <a:t>lbow plot from PCA</a:t>
            </a:r>
            <a:r>
              <a:rPr lang="en-US" baseline="0" dirty="0" smtClean="0"/>
              <a:t> </a:t>
            </a:r>
            <a:r>
              <a:rPr lang="en-US" dirty="0" smtClean="0"/>
              <a:t>on</a:t>
            </a:r>
            <a:r>
              <a:rPr lang="en-US" baseline="0" dirty="0" smtClean="0"/>
              <a:t> MR </a:t>
            </a:r>
            <a:r>
              <a:rPr lang="en-US" dirty="0" smtClean="0"/>
              <a:t>matrix, generated</a:t>
            </a:r>
            <a:r>
              <a:rPr lang="en-US" baseline="0" dirty="0" smtClean="0"/>
              <a:t> from multiple regulons with target pruning. It suggests that compared to using the gene matrix, using MR matrix can greatly reduce the noise (very small percentage of  variances after the first 10 PCs for using MR matrix). However, at the same time, it might also reduce the signal (first two PCs) and MR </a:t>
            </a:r>
            <a:r>
              <a:rPr lang="en-US" dirty="0" smtClean="0"/>
              <a:t>matrices</a:t>
            </a:r>
            <a:r>
              <a:rPr lang="en-US" baseline="0" dirty="0" smtClean="0"/>
              <a:t> with target pruning have a good balance between the keeping the cell-type diversity signal and reducing the unnecessary noise.</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2</a:t>
            </a:fld>
            <a:endParaRPr lang="en-US"/>
          </a:p>
        </p:txBody>
      </p:sp>
    </p:spTree>
    <p:extLst>
      <p:ext uri="{BB962C8B-B14F-4D97-AF65-F5344CB8AC3E}">
        <p14:creationId xmlns:p14="http://schemas.microsoft.com/office/powerpoint/2010/main" val="1919315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S3</a:t>
            </a:r>
            <a:r>
              <a:rPr lang="en-US" b="1" dirty="0" smtClean="0"/>
              <a:t>. t-SNE results and elbow plots for brain dataset 2. </a:t>
            </a:r>
            <a:r>
              <a:rPr lang="en-US" dirty="0" smtClean="0"/>
              <a:t>(A)</a:t>
            </a:r>
            <a:r>
              <a:rPr lang="en-US" baseline="0" dirty="0" smtClean="0"/>
              <a:t> </a:t>
            </a:r>
            <a:r>
              <a:rPr lang="en-US" dirty="0" smtClean="0"/>
              <a:t>t-SNE results on normalized and scaled gene matrix, using variable genes.</a:t>
            </a:r>
            <a:r>
              <a:rPr lang="en-US" baseline="0" dirty="0" smtClean="0"/>
              <a:t> (B) </a:t>
            </a:r>
            <a:r>
              <a:rPr lang="en-US" dirty="0" smtClean="0"/>
              <a:t>t-SNE results on master</a:t>
            </a:r>
            <a:r>
              <a:rPr lang="en-US" baseline="0" dirty="0" smtClean="0"/>
              <a:t> regulator (MR) </a:t>
            </a:r>
            <a:r>
              <a:rPr lang="en-US" dirty="0" smtClean="0"/>
              <a:t>matrix, generated</a:t>
            </a:r>
            <a:r>
              <a:rPr lang="en-US" baseline="0" dirty="0" smtClean="0"/>
              <a:t> from single regulon with target pruning. </a:t>
            </a:r>
            <a:r>
              <a:rPr lang="en-US" dirty="0" smtClean="0"/>
              <a:t>(C)</a:t>
            </a:r>
            <a:r>
              <a:rPr lang="en-US" baseline="0" dirty="0" smtClean="0"/>
              <a:t> e</a:t>
            </a:r>
            <a:r>
              <a:rPr lang="en-US" dirty="0" smtClean="0"/>
              <a:t>lbow plot from PCA on normalized and scaled gene matrix, using variable genes.</a:t>
            </a:r>
            <a:r>
              <a:rPr lang="en-US" baseline="0" dirty="0" smtClean="0"/>
              <a:t> (D) e</a:t>
            </a:r>
            <a:r>
              <a:rPr lang="en-US" dirty="0" smtClean="0"/>
              <a:t>lbow plot from PCA on master</a:t>
            </a:r>
            <a:r>
              <a:rPr lang="en-US" baseline="0" dirty="0" smtClean="0"/>
              <a:t> MR </a:t>
            </a:r>
            <a:r>
              <a:rPr lang="en-US" dirty="0" smtClean="0"/>
              <a:t>matrix, generated</a:t>
            </a:r>
            <a:r>
              <a:rPr lang="en-US" baseline="0" dirty="0" smtClean="0"/>
              <a:t> from single regulon without target pruning. </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3</a:t>
            </a:fld>
            <a:endParaRPr lang="en-US"/>
          </a:p>
        </p:txBody>
      </p:sp>
    </p:spTree>
    <p:extLst>
      <p:ext uri="{BB962C8B-B14F-4D97-AF65-F5344CB8AC3E}">
        <p14:creationId xmlns:p14="http://schemas.microsoft.com/office/powerpoint/2010/main" val="1536321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a:t>
            </a:r>
            <a:r>
              <a:rPr lang="en-US" b="1" i="1" dirty="0" smtClean="0"/>
              <a:t>S</a:t>
            </a:r>
            <a:r>
              <a:rPr lang="en-US" altLang="zh-CN" b="1" i="1" dirty="0" smtClean="0"/>
              <a:t>4</a:t>
            </a:r>
            <a:r>
              <a:rPr lang="en-US" b="1" dirty="0" smtClean="0"/>
              <a:t>. </a:t>
            </a:r>
            <a:r>
              <a:rPr lang="en-US" b="1" dirty="0" smtClean="0"/>
              <a:t>Evaluations of</a:t>
            </a:r>
            <a:r>
              <a:rPr lang="en-US" b="1" baseline="0" dirty="0" smtClean="0"/>
              <a:t> the algorithms on pancreas</a:t>
            </a:r>
            <a:r>
              <a:rPr lang="en-US" b="1" dirty="0" smtClean="0"/>
              <a:t> dataset. </a:t>
            </a:r>
            <a:r>
              <a:rPr lang="en-US" dirty="0" smtClean="0"/>
              <a:t>(A)</a:t>
            </a:r>
            <a:r>
              <a:rPr lang="en-US" baseline="0" dirty="0" smtClean="0"/>
              <a:t> </a:t>
            </a:r>
            <a:r>
              <a:rPr lang="en-US" dirty="0" smtClean="0"/>
              <a:t>t-SNE results</a:t>
            </a:r>
            <a:r>
              <a:rPr lang="en-US" baseline="0" dirty="0" smtClean="0"/>
              <a:t> with clustering on all pancreas cells</a:t>
            </a:r>
            <a:r>
              <a:rPr lang="en-US" dirty="0" smtClean="0"/>
              <a:t>.</a:t>
            </a:r>
            <a:r>
              <a:rPr lang="en-US" baseline="0" dirty="0" smtClean="0"/>
              <a:t> (B) feature plots on marker gene INS and GCG shows cluster 0 is a mature beta cell cluster. </a:t>
            </a:r>
            <a:r>
              <a:rPr lang="en-US" dirty="0" smtClean="0"/>
              <a:t>(C)</a:t>
            </a:r>
            <a:r>
              <a:rPr lang="en-US" baseline="0" dirty="0" smtClean="0"/>
              <a:t> </a:t>
            </a:r>
            <a:r>
              <a:rPr lang="en-US" baseline="0" dirty="0" err="1" smtClean="0"/>
              <a:t>heatmap</a:t>
            </a:r>
            <a:r>
              <a:rPr lang="en-US" baseline="0" dirty="0" smtClean="0"/>
              <a:t> shows the top MRs with differential activities between wildtypes (WT) and mutants (KO2 and R200Q).</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4</a:t>
            </a:fld>
            <a:endParaRPr lang="en-US"/>
          </a:p>
        </p:txBody>
      </p:sp>
    </p:spTree>
    <p:extLst>
      <p:ext uri="{BB962C8B-B14F-4D97-AF65-F5344CB8AC3E}">
        <p14:creationId xmlns:p14="http://schemas.microsoft.com/office/powerpoint/2010/main" val="1405896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346836"/>
            <a:ext cx="6606540" cy="2865120"/>
          </a:xfrm>
        </p:spPr>
        <p:txBody>
          <a:bodyPr anchor="b"/>
          <a:lstStyle>
            <a:lvl1pPr algn="ctr">
              <a:defRPr sz="5100"/>
            </a:lvl1pPr>
          </a:lstStyle>
          <a:p>
            <a:r>
              <a:rPr lang="en-US" smtClean="0"/>
              <a:t>Click to edit Master title style</a:t>
            </a:r>
            <a:endParaRPr lang="en-US" dirty="0"/>
          </a:p>
        </p:txBody>
      </p:sp>
      <p:sp>
        <p:nvSpPr>
          <p:cNvPr id="3" name="Subtitle 2"/>
          <p:cNvSpPr>
            <a:spLocks noGrp="1"/>
          </p:cNvSpPr>
          <p:nvPr>
            <p:ph type="subTitle" idx="1"/>
          </p:nvPr>
        </p:nvSpPr>
        <p:spPr>
          <a:xfrm>
            <a:off x="971550" y="4322446"/>
            <a:ext cx="5829300" cy="1986914"/>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295530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06342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438150"/>
            <a:ext cx="1675924"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34353" y="438150"/>
            <a:ext cx="4930616"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683889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639794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051688"/>
            <a:ext cx="6703695" cy="3423284"/>
          </a:xfrm>
        </p:spPr>
        <p:txBody>
          <a:bodyPr anchor="b"/>
          <a:lstStyle>
            <a:lvl1pPr>
              <a:defRPr sz="5100"/>
            </a:lvl1pPr>
          </a:lstStyle>
          <a:p>
            <a:r>
              <a:rPr lang="en-US" smtClean="0"/>
              <a:t>Click to edit Master title style</a:t>
            </a:r>
            <a:endParaRPr lang="en-US" dirty="0"/>
          </a:p>
        </p:txBody>
      </p:sp>
      <p:sp>
        <p:nvSpPr>
          <p:cNvPr id="3" name="Text Placeholder 2"/>
          <p:cNvSpPr>
            <a:spLocks noGrp="1"/>
          </p:cNvSpPr>
          <p:nvPr>
            <p:ph type="body" idx="1"/>
          </p:nvPr>
        </p:nvSpPr>
        <p:spPr>
          <a:xfrm>
            <a:off x="530305" y="5507358"/>
            <a:ext cx="6703695" cy="180022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705D54B-9B59-C44B-B630-957DCDBDBFA4}" type="datetimeFigureOut">
              <a:rPr lang="en-US" smtClean="0"/>
              <a:t>5/12/18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577927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34353" y="2190750"/>
            <a:ext cx="330327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934778" y="2190750"/>
            <a:ext cx="330327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705D54B-9B59-C44B-B630-957DCDBDBFA4}"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60049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438152"/>
            <a:ext cx="6703695"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35366" y="2017396"/>
            <a:ext cx="3288089" cy="98869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4" name="Content Placeholder 3"/>
          <p:cNvSpPr>
            <a:spLocks noGrp="1"/>
          </p:cNvSpPr>
          <p:nvPr>
            <p:ph sz="half" idx="2"/>
          </p:nvPr>
        </p:nvSpPr>
        <p:spPr>
          <a:xfrm>
            <a:off x="535366" y="3006090"/>
            <a:ext cx="3288089"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934778" y="2017396"/>
            <a:ext cx="3304282" cy="98869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6" name="Content Placeholder 5"/>
          <p:cNvSpPr>
            <a:spLocks noGrp="1"/>
          </p:cNvSpPr>
          <p:nvPr>
            <p:ph sz="quarter" idx="4"/>
          </p:nvPr>
        </p:nvSpPr>
        <p:spPr>
          <a:xfrm>
            <a:off x="3934778" y="3006090"/>
            <a:ext cx="3304282"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705D54B-9B59-C44B-B630-957DCDBDBFA4}" type="datetimeFigureOut">
              <a:rPr lang="en-US" smtClean="0"/>
              <a:t>5/12/18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303664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705D54B-9B59-C44B-B630-957DCDBDBFA4}" type="datetimeFigureOut">
              <a:rPr lang="en-US" smtClean="0"/>
              <a:t>5/12/18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2055605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05D54B-9B59-C44B-B630-957DCDBDBFA4}" type="datetimeFigureOut">
              <a:rPr lang="en-US" smtClean="0"/>
              <a:t>5/12/18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995973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548640"/>
            <a:ext cx="2506801" cy="1920240"/>
          </a:xfrm>
        </p:spPr>
        <p:txBody>
          <a:bodyPr anchor="b"/>
          <a:lstStyle>
            <a:lvl1pPr>
              <a:defRPr sz="2720"/>
            </a:lvl1pPr>
          </a:lstStyle>
          <a:p>
            <a:r>
              <a:rPr lang="en-US" smtClean="0"/>
              <a:t>Click to edit Master title style</a:t>
            </a:r>
            <a:endParaRPr lang="en-US" dirty="0"/>
          </a:p>
        </p:txBody>
      </p:sp>
      <p:sp>
        <p:nvSpPr>
          <p:cNvPr id="3" name="Content Placeholder 2"/>
          <p:cNvSpPr>
            <a:spLocks noGrp="1"/>
          </p:cNvSpPr>
          <p:nvPr>
            <p:ph idx="1"/>
          </p:nvPr>
        </p:nvSpPr>
        <p:spPr>
          <a:xfrm>
            <a:off x="3304282" y="1184912"/>
            <a:ext cx="3934778" cy="5848350"/>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35365" y="2468880"/>
            <a:ext cx="2506801" cy="4573906"/>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05D54B-9B59-C44B-B630-957DCDBDBFA4}"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492615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548640"/>
            <a:ext cx="2506801" cy="1920240"/>
          </a:xfrm>
        </p:spPr>
        <p:txBody>
          <a:bodyPr anchor="b"/>
          <a:lstStyle>
            <a:lvl1pPr>
              <a:defRPr sz="27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304282" y="1184912"/>
            <a:ext cx="3934778" cy="5848350"/>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35365" y="2468880"/>
            <a:ext cx="2506801" cy="4573906"/>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05D54B-9B59-C44B-B630-957DCDBDBFA4}" type="datetimeFigureOut">
              <a:rPr lang="en-US" smtClean="0"/>
              <a:t>5/12/18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8353164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438152"/>
            <a:ext cx="6703695"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34353" y="2190750"/>
            <a:ext cx="6703695"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34353" y="7627622"/>
            <a:ext cx="1748790" cy="438150"/>
          </a:xfrm>
          <a:prstGeom prst="rect">
            <a:avLst/>
          </a:prstGeom>
        </p:spPr>
        <p:txBody>
          <a:bodyPr vert="horz" lIns="91440" tIns="45720" rIns="91440" bIns="45720" rtlCol="0" anchor="ctr"/>
          <a:lstStyle>
            <a:lvl1pPr algn="l">
              <a:defRPr sz="1020">
                <a:solidFill>
                  <a:schemeClr val="tx1">
                    <a:tint val="75000"/>
                  </a:schemeClr>
                </a:solidFill>
              </a:defRPr>
            </a:lvl1pPr>
          </a:lstStyle>
          <a:p>
            <a:fld id="{E705D54B-9B59-C44B-B630-957DCDBDBFA4}" type="datetimeFigureOut">
              <a:rPr lang="en-US" smtClean="0"/>
              <a:t>5/12/18</a:t>
            </a:fld>
            <a:endParaRPr lang="en-US"/>
          </a:p>
        </p:txBody>
      </p:sp>
      <p:sp>
        <p:nvSpPr>
          <p:cNvPr id="5" name="Footer Placeholder 4"/>
          <p:cNvSpPr>
            <a:spLocks noGrp="1"/>
          </p:cNvSpPr>
          <p:nvPr>
            <p:ph type="ftr" sz="quarter" idx="3"/>
          </p:nvPr>
        </p:nvSpPr>
        <p:spPr>
          <a:xfrm>
            <a:off x="2574608" y="7627622"/>
            <a:ext cx="2623185" cy="438150"/>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7627622"/>
            <a:ext cx="1748790" cy="438150"/>
          </a:xfrm>
          <a:prstGeom prst="rect">
            <a:avLst/>
          </a:prstGeom>
        </p:spPr>
        <p:txBody>
          <a:bodyPr vert="horz" lIns="91440" tIns="45720" rIns="91440" bIns="45720" rtlCol="0" anchor="ctr"/>
          <a:lstStyle>
            <a:lvl1pPr algn="r">
              <a:defRPr sz="1020">
                <a:solidFill>
                  <a:schemeClr val="tx1">
                    <a:tint val="75000"/>
                  </a:schemeClr>
                </a:solidFill>
              </a:defRPr>
            </a:lvl1pPr>
          </a:lstStyle>
          <a:p>
            <a:fld id="{44472BF8-912E-D54B-9251-325D7297549C}" type="slidenum">
              <a:rPr lang="en-US" smtClean="0"/>
              <a:t>‹#›</a:t>
            </a:fld>
            <a:endParaRPr lang="en-US"/>
          </a:p>
        </p:txBody>
      </p:sp>
    </p:spTree>
    <p:extLst>
      <p:ext uri="{BB962C8B-B14F-4D97-AF65-F5344CB8AC3E}">
        <p14:creationId xmlns:p14="http://schemas.microsoft.com/office/powerpoint/2010/main" val="201748764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tiff"/><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80487" y="561729"/>
            <a:ext cx="6903293" cy="7125126"/>
            <a:chOff x="480487" y="561729"/>
            <a:chExt cx="6903293" cy="7125126"/>
          </a:xfrm>
        </p:grpSpPr>
        <p:grpSp>
          <p:nvGrpSpPr>
            <p:cNvPr id="3" name="Group 2"/>
            <p:cNvGrpSpPr/>
            <p:nvPr/>
          </p:nvGrpSpPr>
          <p:grpSpPr>
            <a:xfrm>
              <a:off x="480487" y="561729"/>
              <a:ext cx="6903293" cy="7125126"/>
              <a:chOff x="480487" y="451370"/>
              <a:chExt cx="6903293" cy="7125126"/>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953" y="451370"/>
                <a:ext cx="3513814" cy="3378013"/>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5767" y="451370"/>
                <a:ext cx="3378013" cy="3378013"/>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487" y="4051216"/>
                <a:ext cx="3525280" cy="3525280"/>
              </a:xfrm>
              <a:prstGeom prst="rect">
                <a:avLst/>
              </a:prstGeom>
            </p:spPr>
          </p:pic>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05767" y="4051216"/>
                <a:ext cx="3378013" cy="3525280"/>
              </a:xfrm>
              <a:prstGeom prst="rect">
                <a:avLst/>
              </a:prstGeom>
            </p:spPr>
          </p:pic>
        </p:grpSp>
        <p:sp>
          <p:nvSpPr>
            <p:cNvPr id="4" name="TextBox 3"/>
            <p:cNvSpPr txBox="1"/>
            <p:nvPr/>
          </p:nvSpPr>
          <p:spPr>
            <a:xfrm>
              <a:off x="854560" y="677917"/>
              <a:ext cx="375150" cy="369332"/>
            </a:xfrm>
            <a:prstGeom prst="rect">
              <a:avLst/>
            </a:prstGeom>
            <a:noFill/>
          </p:spPr>
          <p:txBody>
            <a:bodyPr wrap="square" rtlCol="0">
              <a:spAutoFit/>
            </a:bodyPr>
            <a:lstStyle/>
            <a:p>
              <a:r>
                <a:rPr lang="en-US"/>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grpSp>
    </p:spTree>
    <p:extLst>
      <p:ext uri="{BB962C8B-B14F-4D97-AF65-F5344CB8AC3E}">
        <p14:creationId xmlns:p14="http://schemas.microsoft.com/office/powerpoint/2010/main" val="4258084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58588" y="506010"/>
            <a:ext cx="6921621" cy="6998994"/>
            <a:chOff x="197224" y="452222"/>
            <a:chExt cx="6921621" cy="6998994"/>
          </a:xfrm>
        </p:grpSpPr>
        <p:grpSp>
          <p:nvGrpSpPr>
            <p:cNvPr id="2" name="Group 1"/>
            <p:cNvGrpSpPr/>
            <p:nvPr/>
          </p:nvGrpSpPr>
          <p:grpSpPr>
            <a:xfrm>
              <a:off x="197224" y="452222"/>
              <a:ext cx="6921621" cy="6998994"/>
              <a:chOff x="320650" y="631516"/>
              <a:chExt cx="6921621" cy="6998994"/>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651" y="631517"/>
                <a:ext cx="3445322" cy="3445322"/>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0650" y="4185181"/>
                <a:ext cx="3445329" cy="3445329"/>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88600" y="4076838"/>
                <a:ext cx="3553671" cy="3553671"/>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88599" y="631516"/>
                <a:ext cx="3445323" cy="3445323"/>
              </a:xfrm>
              <a:prstGeom prst="rect">
                <a:avLst/>
              </a:prstGeom>
            </p:spPr>
          </p:pic>
        </p:grpSp>
        <p:grpSp>
          <p:nvGrpSpPr>
            <p:cNvPr id="3" name="Group 2"/>
            <p:cNvGrpSpPr/>
            <p:nvPr/>
          </p:nvGrpSpPr>
          <p:grpSpPr>
            <a:xfrm>
              <a:off x="854560" y="631516"/>
              <a:ext cx="3888964" cy="3922997"/>
              <a:chOff x="854560" y="631516"/>
              <a:chExt cx="3888964" cy="3922997"/>
            </a:xfrm>
          </p:grpSpPr>
          <p:sp>
            <p:nvSpPr>
              <p:cNvPr id="4" name="TextBox 3"/>
              <p:cNvSpPr txBox="1"/>
              <p:nvPr/>
            </p:nvSpPr>
            <p:spPr>
              <a:xfrm>
                <a:off x="854560" y="677917"/>
                <a:ext cx="375150" cy="369332"/>
              </a:xfrm>
              <a:prstGeom prst="rect">
                <a:avLst/>
              </a:prstGeom>
              <a:noFill/>
            </p:spPr>
            <p:txBody>
              <a:bodyPr wrap="square" rtlCol="0">
                <a:spAutoFit/>
              </a:bodyPr>
              <a:lstStyle/>
              <a:p>
                <a:r>
                  <a:rPr lang="en-US" dirty="0"/>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grpSp>
      </p:grpSp>
    </p:spTree>
    <p:extLst>
      <p:ext uri="{BB962C8B-B14F-4D97-AF65-F5344CB8AC3E}">
        <p14:creationId xmlns:p14="http://schemas.microsoft.com/office/powerpoint/2010/main" val="941035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54560" y="677917"/>
            <a:ext cx="375150" cy="369332"/>
          </a:xfrm>
          <a:prstGeom prst="rect">
            <a:avLst/>
          </a:prstGeom>
          <a:noFill/>
        </p:spPr>
        <p:txBody>
          <a:bodyPr wrap="square" rtlCol="0">
            <a:spAutoFit/>
          </a:bodyPr>
          <a:lstStyle/>
          <a:p>
            <a:r>
              <a:rPr lang="en-US"/>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grpSp>
        <p:nvGrpSpPr>
          <p:cNvPr id="5" name="Group 4"/>
          <p:cNvGrpSpPr/>
          <p:nvPr/>
        </p:nvGrpSpPr>
        <p:grpSpPr>
          <a:xfrm>
            <a:off x="699727" y="1000848"/>
            <a:ext cx="6673092" cy="6596598"/>
            <a:chOff x="857383" y="978278"/>
            <a:chExt cx="6673092" cy="6596598"/>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623" y="1000848"/>
              <a:ext cx="3208708" cy="3208708"/>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1002" y="978278"/>
              <a:ext cx="3229473" cy="3229473"/>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7383" y="4371652"/>
              <a:ext cx="3288947" cy="3203224"/>
            </a:xfrm>
            <a:prstGeom prst="rect">
              <a:avLst/>
            </a:prstGeom>
          </p:spPr>
        </p:pic>
        <p:pic>
          <p:nvPicPr>
            <p:cNvPr id="20" name="Picture 1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01002" y="4369847"/>
              <a:ext cx="3205029" cy="3205029"/>
            </a:xfrm>
            <a:prstGeom prst="rect">
              <a:avLst/>
            </a:prstGeom>
          </p:spPr>
        </p:pic>
      </p:grpSp>
    </p:spTree>
    <p:extLst>
      <p:ext uri="{BB962C8B-B14F-4D97-AF65-F5344CB8AC3E}">
        <p14:creationId xmlns:p14="http://schemas.microsoft.com/office/powerpoint/2010/main" val="141185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54560" y="4443202"/>
            <a:ext cx="375150" cy="369332"/>
          </a:xfrm>
          <a:prstGeom prst="rect">
            <a:avLst/>
          </a:prstGeom>
          <a:noFill/>
        </p:spPr>
        <p:txBody>
          <a:bodyPr wrap="square" rtlCol="0">
            <a:spAutoFit/>
          </a:bodyPr>
          <a:lstStyle/>
          <a:p>
            <a:r>
              <a:rPr lang="en-US" dirty="0" smtClean="0"/>
              <a:t>C</a:t>
            </a:r>
            <a:endParaRPr lang="en-US"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2135" y="883677"/>
            <a:ext cx="3641548" cy="3676696"/>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3524" y="586042"/>
            <a:ext cx="1876147" cy="1876147"/>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3524" y="2507663"/>
            <a:ext cx="1996999" cy="1996999"/>
          </a:xfrm>
          <a:prstGeom prst="rect">
            <a:avLst/>
          </a:prstGeom>
        </p:spPr>
      </p:pic>
      <p:sp>
        <p:nvSpPr>
          <p:cNvPr id="4" name="TextBox 3"/>
          <p:cNvSpPr txBox="1"/>
          <p:nvPr/>
        </p:nvSpPr>
        <p:spPr>
          <a:xfrm>
            <a:off x="854560" y="699011"/>
            <a:ext cx="375150" cy="369332"/>
          </a:xfrm>
          <a:prstGeom prst="rect">
            <a:avLst/>
          </a:prstGeom>
          <a:noFill/>
        </p:spPr>
        <p:txBody>
          <a:bodyPr wrap="square" rtlCol="0">
            <a:spAutoFit/>
          </a:bodyPr>
          <a:lstStyle/>
          <a:p>
            <a:r>
              <a:rPr lang="en-US" dirty="0"/>
              <a:t>A</a:t>
            </a:r>
          </a:p>
        </p:txBody>
      </p:sp>
      <p:sp>
        <p:nvSpPr>
          <p:cNvPr id="17" name="TextBox 16"/>
          <p:cNvSpPr txBox="1"/>
          <p:nvPr/>
        </p:nvSpPr>
        <p:spPr>
          <a:xfrm>
            <a:off x="4308533" y="683531"/>
            <a:ext cx="375150" cy="369332"/>
          </a:xfrm>
          <a:prstGeom prst="rect">
            <a:avLst/>
          </a:prstGeom>
          <a:noFill/>
        </p:spPr>
        <p:txBody>
          <a:bodyPr wrap="square" rtlCol="0">
            <a:spAutoFit/>
          </a:bodyPr>
          <a:lstStyle/>
          <a:p>
            <a:r>
              <a:rPr lang="en-US" smtClean="0"/>
              <a:t>B</a:t>
            </a:r>
            <a:endParaRPr lang="en-US"/>
          </a:p>
        </p:txBody>
      </p:sp>
      <p:pic>
        <p:nvPicPr>
          <p:cNvPr id="21" name="Picture 20"/>
          <p:cNvPicPr>
            <a:picLocks noChangeAspect="1"/>
          </p:cNvPicPr>
          <p:nvPr/>
        </p:nvPicPr>
        <p:blipFill>
          <a:blip r:embed="rId6"/>
          <a:stretch>
            <a:fillRect/>
          </a:stretch>
        </p:blipFill>
        <p:spPr>
          <a:xfrm>
            <a:off x="1250043" y="4605847"/>
            <a:ext cx="5369628" cy="3356018"/>
          </a:xfrm>
          <a:prstGeom prst="rect">
            <a:avLst/>
          </a:prstGeom>
        </p:spPr>
      </p:pic>
    </p:spTree>
    <p:extLst>
      <p:ext uri="{BB962C8B-B14F-4D97-AF65-F5344CB8AC3E}">
        <p14:creationId xmlns:p14="http://schemas.microsoft.com/office/powerpoint/2010/main" val="119310172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238</TotalTime>
  <Words>448</Words>
  <Application>Microsoft Macintosh PowerPoint</Application>
  <PresentationFormat>Custom</PresentationFormat>
  <Paragraphs>23</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Calibri</vt:lpstr>
      <vt:lpstr>Calibri Light</vt:lpstr>
      <vt:lpstr>DengXian</vt:lpstr>
      <vt:lpstr>Arial</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jl3567@cumc.columbia.edu</dc:creator>
  <cp:lastModifiedBy>Zhao Haoquan</cp:lastModifiedBy>
  <cp:revision>17</cp:revision>
  <dcterms:created xsi:type="dcterms:W3CDTF">2018-03-16T02:00:48Z</dcterms:created>
  <dcterms:modified xsi:type="dcterms:W3CDTF">2018-05-12T19:18:44Z</dcterms:modified>
</cp:coreProperties>
</file>

<file path=docProps/thumbnail.jpeg>
</file>